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lear Sans" panose="020B0503030202020304" pitchFamily="34" charset="0"/>
      <p:regular r:id="rId12"/>
    </p:embeddedFont>
    <p:embeddedFont>
      <p:font typeface="Clear Sans Bold" panose="020B0803030202020304" pitchFamily="34" charset="0"/>
      <p:regular r:id="rId13"/>
      <p:bold r:id="rId14"/>
    </p:embeddedFont>
    <p:embeddedFont>
      <p:font typeface="Norwester"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4" autoAdjust="0"/>
    <p:restoredTop sz="94569" autoAdjust="0"/>
  </p:normalViewPr>
  <p:slideViewPr>
    <p:cSldViewPr>
      <p:cViewPr varScale="1">
        <p:scale>
          <a:sx n="98" d="100"/>
          <a:sy n="98" d="100"/>
        </p:scale>
        <p:origin x="224"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6.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9.sv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8.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7.svg"/><Relationship Id="rId5" Type="http://schemas.openxmlformats.org/officeDocument/2006/relationships/image" Target="../media/image33.svg"/><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TextBox 8"/>
          <p:cNvSpPr txBox="1"/>
          <p:nvPr/>
        </p:nvSpPr>
        <p:spPr>
          <a:xfrm>
            <a:off x="9263416" y="3477955"/>
            <a:ext cx="7774684" cy="1338990"/>
          </a:xfrm>
          <a:prstGeom prst="rect">
            <a:avLst/>
          </a:prstGeom>
        </p:spPr>
        <p:txBody>
          <a:bodyPr lIns="0" tIns="0" rIns="0" bIns="0" rtlCol="0" anchor="t">
            <a:spAutoFit/>
          </a:bodyPr>
          <a:lstStyle/>
          <a:p>
            <a:pPr algn="l">
              <a:lnSpc>
                <a:spcPts val="10088"/>
              </a:lnSpc>
            </a:pPr>
            <a:r>
              <a:rPr lang="en-US" sz="10088" b="1">
                <a:solidFill>
                  <a:srgbClr val="F7B4A7"/>
                </a:solidFill>
                <a:latin typeface="Clear Sans Bold"/>
                <a:ea typeface="Clear Sans Bold"/>
                <a:cs typeface="Clear Sans Bold"/>
                <a:sym typeface="Clear Sans Bold"/>
              </a:rPr>
              <a:t>AuctionNest</a:t>
            </a:r>
          </a:p>
        </p:txBody>
      </p:sp>
      <p:sp>
        <p:nvSpPr>
          <p:cNvPr id="9" name="TextBox 9"/>
          <p:cNvSpPr txBox="1"/>
          <p:nvPr/>
        </p:nvSpPr>
        <p:spPr>
          <a:xfrm>
            <a:off x="9042216" y="3354369"/>
            <a:ext cx="8217084" cy="405765"/>
          </a:xfrm>
          <a:prstGeom prst="rect">
            <a:avLst/>
          </a:prstGeom>
        </p:spPr>
        <p:txBody>
          <a:bodyPr lIns="0" tIns="0" rIns="0" bIns="0" rtlCol="0" anchor="t">
            <a:spAutoFit/>
          </a:bodyPr>
          <a:lstStyle/>
          <a:p>
            <a:pPr algn="l">
              <a:lnSpc>
                <a:spcPts val="3359"/>
              </a:lnSpc>
            </a:pPr>
            <a:endParaRPr/>
          </a:p>
        </p:txBody>
      </p:sp>
      <p:sp>
        <p:nvSpPr>
          <p:cNvPr id="10" name="TextBox 10"/>
          <p:cNvSpPr txBox="1"/>
          <p:nvPr/>
        </p:nvSpPr>
        <p:spPr>
          <a:xfrm>
            <a:off x="10361483" y="4563110"/>
            <a:ext cx="5207576" cy="580390"/>
          </a:xfrm>
          <a:prstGeom prst="rect">
            <a:avLst/>
          </a:prstGeom>
        </p:spPr>
        <p:txBody>
          <a:bodyPr lIns="0" tIns="0" rIns="0" bIns="0" rtlCol="0" anchor="t">
            <a:spAutoFit/>
          </a:bodyPr>
          <a:lstStyle/>
          <a:p>
            <a:pPr algn="l">
              <a:lnSpc>
                <a:spcPts val="4759"/>
              </a:lnSpc>
            </a:pPr>
            <a:r>
              <a:rPr lang="en-US" sz="3399">
                <a:solidFill>
                  <a:srgbClr val="94DDDE"/>
                </a:solidFill>
                <a:latin typeface="Clear Sans"/>
                <a:ea typeface="Clear Sans"/>
                <a:cs typeface="Clear Sans"/>
                <a:sym typeface="Clear Sans"/>
              </a:rPr>
              <a:t>America’s Auction House</a:t>
            </a:r>
          </a:p>
        </p:txBody>
      </p:sp>
      <p:grpSp>
        <p:nvGrpSpPr>
          <p:cNvPr id="11" name="Group 11"/>
          <p:cNvGrpSpPr/>
          <p:nvPr/>
        </p:nvGrpSpPr>
        <p:grpSpPr>
          <a:xfrm>
            <a:off x="7703449" y="7789006"/>
            <a:ext cx="9334651" cy="2281660"/>
            <a:chOff x="0" y="0"/>
            <a:chExt cx="12446201" cy="3042213"/>
          </a:xfrm>
        </p:grpSpPr>
        <p:sp>
          <p:nvSpPr>
            <p:cNvPr id="12" name="TextBox 12"/>
            <p:cNvSpPr txBox="1"/>
            <p:nvPr/>
          </p:nvSpPr>
          <p:spPr>
            <a:xfrm>
              <a:off x="0" y="1466710"/>
              <a:ext cx="12446201" cy="1575503"/>
            </a:xfrm>
            <a:prstGeom prst="rect">
              <a:avLst/>
            </a:prstGeom>
          </p:spPr>
          <p:txBody>
            <a:bodyPr lIns="0" tIns="0" rIns="0" bIns="0" rtlCol="0" anchor="t">
              <a:spAutoFit/>
            </a:bodyPr>
            <a:lstStyle/>
            <a:p>
              <a:pPr algn="just">
                <a:lnSpc>
                  <a:spcPts val="3114"/>
                </a:lnSpc>
              </a:pPr>
              <a:r>
                <a:rPr lang="en-US" sz="2708">
                  <a:solidFill>
                    <a:srgbClr val="FFFFFF"/>
                  </a:solidFill>
                  <a:latin typeface="Norwester"/>
                  <a:ea typeface="Norwester"/>
                  <a:cs typeface="Norwester"/>
                  <a:sym typeface="Norwester"/>
                </a:rPr>
                <a:t>SAMEER SHAIK</a:t>
              </a:r>
            </a:p>
            <a:p>
              <a:pPr algn="just">
                <a:lnSpc>
                  <a:spcPts val="3114"/>
                </a:lnSpc>
              </a:pPr>
              <a:r>
                <a:rPr lang="en-US" sz="2708">
                  <a:solidFill>
                    <a:srgbClr val="FFFFFF"/>
                  </a:solidFill>
                  <a:latin typeface="Norwester"/>
                  <a:ea typeface="Norwester"/>
                  <a:cs typeface="Norwester"/>
                  <a:sym typeface="Norwester"/>
                </a:rPr>
                <a:t>VIVEK KOMMAREDDY</a:t>
              </a:r>
            </a:p>
            <a:p>
              <a:pPr algn="just">
                <a:lnSpc>
                  <a:spcPts val="3114"/>
                </a:lnSpc>
              </a:pPr>
              <a:r>
                <a:rPr lang="en-US" sz="2708">
                  <a:solidFill>
                    <a:srgbClr val="FFFFFF"/>
                  </a:solidFill>
                  <a:latin typeface="Norwester"/>
                  <a:ea typeface="Norwester"/>
                  <a:cs typeface="Norwester"/>
                  <a:sym typeface="Norwester"/>
                </a:rPr>
                <a:t>PRAKHYA CHOWDARY</a:t>
              </a:r>
            </a:p>
          </p:txBody>
        </p:sp>
        <p:sp>
          <p:nvSpPr>
            <p:cNvPr id="13" name="TextBox 13"/>
            <p:cNvSpPr txBox="1"/>
            <p:nvPr/>
          </p:nvSpPr>
          <p:spPr>
            <a:xfrm>
              <a:off x="0" y="66675"/>
              <a:ext cx="5098709" cy="1241363"/>
            </a:xfrm>
            <a:prstGeom prst="rect">
              <a:avLst/>
            </a:prstGeom>
          </p:spPr>
          <p:txBody>
            <a:bodyPr lIns="0" tIns="0" rIns="0" bIns="0" rtlCol="0" anchor="t">
              <a:spAutoFit/>
            </a:bodyPr>
            <a:lstStyle/>
            <a:p>
              <a:pPr algn="l">
                <a:lnSpc>
                  <a:spcPts val="3586"/>
                </a:lnSpc>
              </a:pPr>
              <a:r>
                <a:rPr lang="en-US" sz="3550" b="1" spc="191">
                  <a:solidFill>
                    <a:srgbClr val="F7B4A7"/>
                  </a:solidFill>
                  <a:latin typeface="Clear Sans Bold"/>
                  <a:ea typeface="Clear Sans Bold"/>
                  <a:cs typeface="Clear Sans Bold"/>
                  <a:sym typeface="Clear Sans Bold"/>
                </a:rPr>
                <a:t>TEAM 7 </a:t>
              </a:r>
            </a:p>
            <a:p>
              <a:pPr algn="l">
                <a:lnSpc>
                  <a:spcPts val="3586"/>
                </a:lnSpc>
              </a:pPr>
              <a:r>
                <a:rPr lang="en-US" sz="3550" b="1" spc="191">
                  <a:solidFill>
                    <a:srgbClr val="F7B4A7"/>
                  </a:solidFill>
                  <a:latin typeface="Clear Sans Bold"/>
                  <a:ea typeface="Clear Sans Bold"/>
                  <a:cs typeface="Clear Sans Bold"/>
                  <a:sym typeface="Clear Sans Bold"/>
                </a:rPr>
                <a:t>TRI-ALLIANCE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1519387" y="3415563"/>
            <a:ext cx="7312717" cy="3181249"/>
            <a:chOff x="0" y="0"/>
            <a:chExt cx="9750289" cy="4241665"/>
          </a:xfrm>
        </p:grpSpPr>
        <p:sp>
          <p:nvSpPr>
            <p:cNvPr id="3" name="TextBox 3"/>
            <p:cNvSpPr txBox="1"/>
            <p:nvPr/>
          </p:nvSpPr>
          <p:spPr>
            <a:xfrm>
              <a:off x="0" y="190500"/>
              <a:ext cx="9750289" cy="2701714"/>
            </a:xfrm>
            <a:prstGeom prst="rect">
              <a:avLst/>
            </a:prstGeom>
          </p:spPr>
          <p:txBody>
            <a:bodyPr lIns="0" tIns="0" rIns="0" bIns="0" rtlCol="0" anchor="t">
              <a:spAutoFit/>
            </a:bodyPr>
            <a:lstStyle/>
            <a:p>
              <a:pPr algn="l">
                <a:lnSpc>
                  <a:spcPts val="7520"/>
                </a:lnSpc>
              </a:pPr>
              <a:r>
                <a:rPr lang="en-US" sz="8000" b="1" spc="-88">
                  <a:solidFill>
                    <a:srgbClr val="2B4B82"/>
                  </a:solidFill>
                  <a:latin typeface="Clear Sans Bold"/>
                  <a:ea typeface="Clear Sans Bold"/>
                  <a:cs typeface="Clear Sans Bold"/>
                  <a:sym typeface="Clear Sans Bold"/>
                </a:rPr>
                <a:t>Do you have any questions?</a:t>
              </a:r>
            </a:p>
          </p:txBody>
        </p:sp>
        <p:sp>
          <p:nvSpPr>
            <p:cNvPr id="4" name="TextBox 4"/>
            <p:cNvSpPr txBox="1"/>
            <p:nvPr/>
          </p:nvSpPr>
          <p:spPr>
            <a:xfrm>
              <a:off x="0" y="3490037"/>
              <a:ext cx="9750289" cy="751628"/>
            </a:xfrm>
            <a:prstGeom prst="rect">
              <a:avLst/>
            </a:prstGeom>
          </p:spPr>
          <p:txBody>
            <a:bodyPr lIns="0" tIns="0" rIns="0" bIns="0" rtlCol="0" anchor="t">
              <a:spAutoFit/>
            </a:bodyPr>
            <a:lstStyle/>
            <a:p>
              <a:pPr algn="l">
                <a:lnSpc>
                  <a:spcPts val="4759"/>
                </a:lnSpc>
              </a:pPr>
              <a:r>
                <a:rPr lang="en-US" sz="3399">
                  <a:solidFill>
                    <a:srgbClr val="2B4B82"/>
                  </a:solidFill>
                  <a:latin typeface="Clear Sans"/>
                  <a:ea typeface="Clear Sans"/>
                  <a:cs typeface="Clear Sans"/>
                  <a:sym typeface="Clear Sans"/>
                </a:rPr>
                <a:t> ....</a:t>
              </a:r>
            </a:p>
          </p:txBody>
        </p:sp>
      </p:grpSp>
      <p:sp>
        <p:nvSpPr>
          <p:cNvPr id="5" name="Freeform 5"/>
          <p:cNvSpPr/>
          <p:nvPr/>
        </p:nvSpPr>
        <p:spPr>
          <a:xfrm>
            <a:off x="9854137" y="3018272"/>
            <a:ext cx="7411325" cy="4635447"/>
          </a:xfrm>
          <a:custGeom>
            <a:avLst/>
            <a:gdLst/>
            <a:ahLst/>
            <a:cxnLst/>
            <a:rect l="l" t="t" r="r" b="b"/>
            <a:pathLst>
              <a:path w="7411325" h="4635447">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665100" y="8613636"/>
            <a:ext cx="4338720" cy="2713672"/>
          </a:xfrm>
          <a:custGeom>
            <a:avLst/>
            <a:gdLst/>
            <a:ahLst/>
            <a:cxnLst/>
            <a:rect l="l" t="t" r="r" b="b"/>
            <a:pathLst>
              <a:path w="4338720" h="2713672">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3976014" y="7483497"/>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3320348" y="712171"/>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309758" y="1817226"/>
            <a:ext cx="6060519" cy="6652549"/>
            <a:chOff x="0" y="0"/>
            <a:chExt cx="8080692" cy="8870065"/>
          </a:xfrm>
        </p:grpSpPr>
        <p:sp>
          <p:nvSpPr>
            <p:cNvPr id="3" name="Freeform 3"/>
            <p:cNvSpPr/>
            <p:nvPr/>
          </p:nvSpPr>
          <p:spPr>
            <a:xfrm>
              <a:off x="0" y="0"/>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428290" y="1054304"/>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2914631" y="2039937"/>
              <a:ext cx="5166060" cy="6830128"/>
            </a:xfrm>
            <a:custGeom>
              <a:avLst/>
              <a:gdLst/>
              <a:ahLst/>
              <a:cxnLst/>
              <a:rect l="l" t="t" r="r" b="b"/>
              <a:pathLst>
                <a:path w="5166060" h="6830128">
                  <a:moveTo>
                    <a:pt x="0" y="0"/>
                  </a:moveTo>
                  <a:lnTo>
                    <a:pt x="5166061" y="0"/>
                  </a:lnTo>
                  <a:lnTo>
                    <a:pt x="5166061" y="6830128"/>
                  </a:lnTo>
                  <a:lnTo>
                    <a:pt x="0" y="68301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aphicFrame>
        <p:nvGraphicFramePr>
          <p:cNvPr id="6" name="Table 6"/>
          <p:cNvGraphicFramePr>
            <a:graphicFrameLocks noGrp="1"/>
          </p:cNvGraphicFramePr>
          <p:nvPr>
            <p:extLst>
              <p:ext uri="{D42A27DB-BD31-4B8C-83A1-F6EECF244321}">
                <p14:modId xmlns:p14="http://schemas.microsoft.com/office/powerpoint/2010/main" val="2778587738"/>
              </p:ext>
            </p:extLst>
          </p:nvPr>
        </p:nvGraphicFramePr>
        <p:xfrm>
          <a:off x="8627676" y="346819"/>
          <a:ext cx="8900153" cy="8334376"/>
        </p:xfrm>
        <a:graphic>
          <a:graphicData uri="http://schemas.openxmlformats.org/drawingml/2006/table">
            <a:tbl>
              <a:tblPr/>
              <a:tblGrid>
                <a:gridCol w="8900153">
                  <a:extLst>
                    <a:ext uri="{9D8B030D-6E8A-4147-A177-3AD203B41FA5}">
                      <a16:colId xmlns:a16="http://schemas.microsoft.com/office/drawing/2014/main" val="20000"/>
                    </a:ext>
                  </a:extLst>
                </a:gridCol>
              </a:tblGrid>
              <a:tr h="2093196">
                <a:tc>
                  <a:txBody>
                    <a:bodyPr/>
                    <a:lstStyle/>
                    <a:p>
                      <a:pPr algn="l">
                        <a:lnSpc>
                          <a:spcPts val="11340"/>
                        </a:lnSpc>
                        <a:defRPr/>
                      </a:pPr>
                      <a:r>
                        <a:rPr lang="en-US" sz="8100" b="1">
                          <a:solidFill>
                            <a:srgbClr val="F7B4A7"/>
                          </a:solidFill>
                          <a:latin typeface="Clear Sans Bold"/>
                          <a:ea typeface="Clear Sans Bold"/>
                          <a:cs typeface="Clear Sans Bold"/>
                          <a:sym typeface="Clear Sans Bold"/>
                        </a:rPr>
                        <a:t>Agenda</a:t>
                      </a:r>
                      <a:endParaRPr lang="en-US" sz="1100"/>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r h="1046598">
                <a:tc>
                  <a:txBody>
                    <a:bodyPr/>
                    <a:lstStyle/>
                    <a:p>
                      <a:pPr algn="l">
                        <a:lnSpc>
                          <a:spcPts val="4060"/>
                        </a:lnSpc>
                        <a:defRPr/>
                      </a:pPr>
                      <a:r>
                        <a:rPr lang="en-US" sz="2900">
                          <a:solidFill>
                            <a:srgbClr val="94DDDE"/>
                          </a:solidFill>
                          <a:latin typeface="Clear Sans"/>
                          <a:ea typeface="Clear Sans"/>
                          <a:cs typeface="Clear Sans"/>
                          <a:sym typeface="Clear Sans"/>
                        </a:rPr>
                        <a:t>KEY POINTS</a:t>
                      </a:r>
                      <a:endParaRPr lang="en-US" sz="1100"/>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1"/>
                  </a:ext>
                </a:extLst>
              </a:tr>
              <a:tr h="5194582">
                <a:tc>
                  <a:txBody>
                    <a:bodyPr/>
                    <a:lstStyle/>
                    <a:p>
                      <a:pPr algn="l">
                        <a:lnSpc>
                          <a:spcPts val="4060"/>
                        </a:lnSpc>
                        <a:defRPr/>
                      </a:pPr>
                      <a:endParaRPr lang="en-US" sz="1100" dirty="0"/>
                    </a:p>
                    <a:p>
                      <a:pPr marL="626111" lvl="1" indent="-313055" algn="l">
                        <a:lnSpc>
                          <a:spcPts val="4060"/>
                        </a:lnSpc>
                        <a:buFont typeface="Arial"/>
                        <a:buChar char="•"/>
                      </a:pPr>
                      <a:r>
                        <a:rPr lang="en-US" sz="2900" dirty="0">
                          <a:solidFill>
                            <a:srgbClr val="94DDDE"/>
                          </a:solidFill>
                          <a:latin typeface="Clear Sans"/>
                          <a:ea typeface="Clear Sans"/>
                          <a:cs typeface="Clear Sans"/>
                          <a:sym typeface="Clear Sans"/>
                        </a:rPr>
                        <a:t>Safe Online Auctions Emphasis on secure buying and selling.</a:t>
                      </a:r>
                    </a:p>
                    <a:p>
                      <a:pPr marL="626111" lvl="1" indent="-313055" algn="l">
                        <a:lnSpc>
                          <a:spcPts val="4060"/>
                        </a:lnSpc>
                        <a:buFont typeface="Arial"/>
                        <a:buChar char="•"/>
                      </a:pPr>
                      <a:r>
                        <a:rPr lang="en-US" sz="2900" dirty="0">
                          <a:solidFill>
                            <a:srgbClr val="94DDDE"/>
                          </a:solidFill>
                          <a:latin typeface="Clear Sans"/>
                          <a:ea typeface="Clear Sans"/>
                          <a:cs typeface="Clear Sans"/>
                          <a:sym typeface="Clear Sans"/>
                        </a:rPr>
                        <a:t>User Verification: Strict identity checks and profile validation.</a:t>
                      </a:r>
                    </a:p>
                    <a:p>
                      <a:pPr marL="626111" lvl="1" indent="-313055" algn="l">
                        <a:lnSpc>
                          <a:spcPts val="4060"/>
                        </a:lnSpc>
                        <a:buFont typeface="Arial"/>
                        <a:buChar char="•"/>
                      </a:pPr>
                      <a:r>
                        <a:rPr lang="en-US" sz="2900" dirty="0">
                          <a:solidFill>
                            <a:srgbClr val="94DDDE"/>
                          </a:solidFill>
                          <a:latin typeface="Clear Sans"/>
                          <a:ea typeface="Clear Sans"/>
                          <a:cs typeface="Clear Sans"/>
                          <a:sym typeface="Clear Sans"/>
                        </a:rPr>
                        <a:t>Secure Payments: Encrypted transactions with multiple payment methods.</a:t>
                      </a:r>
                    </a:p>
                    <a:p>
                      <a:pPr marL="626111" lvl="1" indent="-313055" algn="l">
                        <a:lnSpc>
                          <a:spcPts val="4060"/>
                        </a:lnSpc>
                        <a:buFont typeface="Arial"/>
                        <a:buChar char="•"/>
                      </a:pPr>
                      <a:r>
                        <a:rPr lang="en-US" sz="2900" dirty="0">
                          <a:solidFill>
                            <a:srgbClr val="94DDDE"/>
                          </a:solidFill>
                          <a:latin typeface="Clear Sans"/>
                          <a:ea typeface="Clear Sans"/>
                          <a:cs typeface="Clear Sans"/>
                          <a:sym typeface="Clear Sans"/>
                        </a:rPr>
                        <a:t>Trusted Community: Building a fraud-free, transparent marketplace.</a:t>
                      </a:r>
                      <a:endParaRPr lang="en-US" sz="2900" dirty="0">
                        <a:solidFill>
                          <a:srgbClr val="94DDDE"/>
                        </a:solidFill>
                        <a:latin typeface="Clear Sans"/>
                        <a:ea typeface="Clear Sans"/>
                        <a:cs typeface="Clear Sans"/>
                        <a:sym typeface="Clear Sans"/>
                        <a:hlinkClick r:id="rId8" action="ppaction://hlinksldjump"/>
                      </a:endParaRP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3504552" y="6659138"/>
            <a:ext cx="4524545" cy="3627862"/>
          </a:xfrm>
          <a:custGeom>
            <a:avLst/>
            <a:gdLst/>
            <a:ahLst/>
            <a:cxnLst/>
            <a:rect l="l" t="t" r="r" b="b"/>
            <a:pathLst>
              <a:path w="4524545" h="3627862">
                <a:moveTo>
                  <a:pt x="0" y="0"/>
                </a:moveTo>
                <a:lnTo>
                  <a:pt x="4524545" y="0"/>
                </a:lnTo>
                <a:lnTo>
                  <a:pt x="4524545" y="3627862"/>
                </a:lnTo>
                <a:lnTo>
                  <a:pt x="0" y="3627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40265" y="604158"/>
            <a:ext cx="9768230" cy="883920"/>
          </a:xfrm>
          <a:prstGeom prst="rect">
            <a:avLst/>
          </a:prstGeom>
        </p:spPr>
        <p:txBody>
          <a:bodyPr lIns="0" tIns="0" rIns="0" bIns="0" rtlCol="0" anchor="t">
            <a:spAutoFit/>
          </a:bodyPr>
          <a:lstStyle/>
          <a:p>
            <a:pPr algn="l">
              <a:lnSpc>
                <a:spcPts val="6719"/>
              </a:lnSpc>
            </a:pPr>
            <a:r>
              <a:rPr lang="en-US" sz="6399" b="1">
                <a:solidFill>
                  <a:srgbClr val="31356E"/>
                </a:solidFill>
                <a:latin typeface="Clear Sans Bold"/>
                <a:ea typeface="Clear Sans Bold"/>
                <a:cs typeface="Clear Sans Bold"/>
                <a:sym typeface="Clear Sans Bold"/>
              </a:rPr>
              <a:t>summary</a:t>
            </a:r>
          </a:p>
        </p:txBody>
      </p:sp>
      <p:sp>
        <p:nvSpPr>
          <p:cNvPr id="4" name="TextBox 4"/>
          <p:cNvSpPr txBox="1"/>
          <p:nvPr/>
        </p:nvSpPr>
        <p:spPr>
          <a:xfrm>
            <a:off x="218763" y="1900276"/>
            <a:ext cx="17040537" cy="6568028"/>
          </a:xfrm>
          <a:prstGeom prst="rect">
            <a:avLst/>
          </a:prstGeom>
        </p:spPr>
        <p:txBody>
          <a:bodyPr lIns="0" tIns="0" rIns="0" bIns="0" rtlCol="0" anchor="t">
            <a:spAutoFit/>
          </a:bodyPr>
          <a:lstStyle/>
          <a:p>
            <a:pPr algn="l">
              <a:lnSpc>
                <a:spcPts val="4335"/>
              </a:lnSpc>
              <a:spcBef>
                <a:spcPct val="0"/>
              </a:spcBef>
            </a:pPr>
            <a:r>
              <a:rPr lang="en-US" sz="3096">
                <a:solidFill>
                  <a:srgbClr val="31356E"/>
                </a:solidFill>
                <a:latin typeface="Clear Sans"/>
                <a:ea typeface="Clear Sans"/>
                <a:cs typeface="Clear Sans"/>
                <a:sym typeface="Clear Sans"/>
              </a:rPr>
              <a:t>Auctionnest is a cutting-edge online auction platform designed to provide a safe and secure environment for buying and selling, similar to Facebook Marketplace but with an added emphasis on security. Our platform offers users the opportunity to participate in auctions, whether they are buying or selling items, with the assurance that all transactions and interactions are safeguarded through our advanced verification processes.</a:t>
            </a:r>
          </a:p>
          <a:p>
            <a:pPr algn="l">
              <a:lnSpc>
                <a:spcPts val="4335"/>
              </a:lnSpc>
              <a:spcBef>
                <a:spcPct val="0"/>
              </a:spcBef>
            </a:pPr>
            <a:endParaRPr lang="en-US" sz="3096">
              <a:solidFill>
                <a:srgbClr val="31356E"/>
              </a:solidFill>
              <a:latin typeface="Clear Sans"/>
              <a:ea typeface="Clear Sans"/>
              <a:cs typeface="Clear Sans"/>
              <a:sym typeface="Clear Sans"/>
            </a:endParaRPr>
          </a:p>
          <a:p>
            <a:pPr algn="l">
              <a:lnSpc>
                <a:spcPts val="4335"/>
              </a:lnSpc>
              <a:spcBef>
                <a:spcPct val="0"/>
              </a:spcBef>
            </a:pPr>
            <a:r>
              <a:rPr lang="en-US" sz="3096">
                <a:solidFill>
                  <a:srgbClr val="31356E"/>
                </a:solidFill>
                <a:latin typeface="Clear Sans"/>
                <a:ea typeface="Clear Sans"/>
                <a:cs typeface="Clear Sans"/>
                <a:sym typeface="Clear Sans"/>
              </a:rPr>
              <a:t>At Auctionnest, we prioritize user safety by implementing strict measures to ensure that every user is verified. This verification process includes identity checks, profile validation, and transaction monitoring to ensure that all participants are genuine. Unlike many other auction platforms, we take these extra steps to create a trusted and secure marketplace. Buyers and sellers can engage in transactions with peace of mind, knowing that the person they are dealing with has been thoroughly vetted.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0" y="0"/>
            <a:ext cx="6912767" cy="10287000"/>
          </a:xfrm>
          <a:custGeom>
            <a:avLst/>
            <a:gdLst/>
            <a:ahLst/>
            <a:cxnLst/>
            <a:rect l="l" t="t" r="r" b="b"/>
            <a:pathLst>
              <a:path w="6912767" h="10287000">
                <a:moveTo>
                  <a:pt x="0" y="0"/>
                </a:moveTo>
                <a:lnTo>
                  <a:pt x="6912767" y="0"/>
                </a:lnTo>
                <a:lnTo>
                  <a:pt x="6912767" y="10287000"/>
                </a:lnTo>
                <a:lnTo>
                  <a:pt x="0" y="10287000"/>
                </a:lnTo>
                <a:lnTo>
                  <a:pt x="0" y="0"/>
                </a:lnTo>
                <a:close/>
              </a:path>
            </a:pathLst>
          </a:custGeom>
          <a:blipFill>
            <a:blip r:embed="rId2"/>
            <a:stretch>
              <a:fillRect l="-26224" r="-96992"/>
            </a:stretch>
          </a:blipFill>
        </p:spPr>
        <p:txBody>
          <a:bodyPr/>
          <a:lstStyle/>
          <a:p>
            <a:endParaRPr lang="en-US"/>
          </a:p>
        </p:txBody>
      </p:sp>
      <p:sp>
        <p:nvSpPr>
          <p:cNvPr id="3" name="TextBox 3"/>
          <p:cNvSpPr txBox="1"/>
          <p:nvPr/>
        </p:nvSpPr>
        <p:spPr>
          <a:xfrm>
            <a:off x="7145183" y="471522"/>
            <a:ext cx="9162237" cy="497840"/>
          </a:xfrm>
          <a:prstGeom prst="rect">
            <a:avLst/>
          </a:prstGeom>
        </p:spPr>
        <p:txBody>
          <a:bodyPr lIns="0" tIns="0" rIns="0" bIns="0" rtlCol="0" anchor="t">
            <a:spAutoFit/>
          </a:bodyPr>
          <a:lstStyle/>
          <a:p>
            <a:pPr algn="l">
              <a:lnSpc>
                <a:spcPts val="4060"/>
              </a:lnSpc>
            </a:pPr>
            <a:r>
              <a:rPr lang="en-US" sz="2900">
                <a:solidFill>
                  <a:srgbClr val="2B4B82"/>
                </a:solidFill>
                <a:latin typeface="Clear Sans"/>
                <a:ea typeface="Clear Sans"/>
                <a:cs typeface="Clear Sans"/>
                <a:sym typeface="Clear Sans"/>
              </a:rPr>
              <a:t>IIP</a:t>
            </a:r>
          </a:p>
        </p:txBody>
      </p:sp>
      <p:sp>
        <p:nvSpPr>
          <p:cNvPr id="4" name="TextBox 4"/>
          <p:cNvSpPr txBox="1"/>
          <p:nvPr/>
        </p:nvSpPr>
        <p:spPr>
          <a:xfrm>
            <a:off x="7254619" y="1334934"/>
            <a:ext cx="9839938" cy="7923366"/>
          </a:xfrm>
          <a:prstGeom prst="rect">
            <a:avLst/>
          </a:prstGeom>
        </p:spPr>
        <p:txBody>
          <a:bodyPr lIns="0" tIns="0" rIns="0" bIns="0" rtlCol="0" anchor="t">
            <a:spAutoFit/>
          </a:bodyPr>
          <a:lstStyle/>
          <a:p>
            <a:pPr algn="just">
              <a:lnSpc>
                <a:spcPts val="3015"/>
              </a:lnSpc>
              <a:spcBef>
                <a:spcPct val="0"/>
              </a:spcBef>
            </a:pPr>
            <a:r>
              <a:rPr lang="en-US" sz="2153">
                <a:solidFill>
                  <a:srgbClr val="2B4B82"/>
                </a:solidFill>
                <a:latin typeface="Clear Sans"/>
                <a:ea typeface="Clear Sans"/>
                <a:cs typeface="Clear Sans"/>
                <a:sym typeface="Clear Sans"/>
              </a:rPr>
              <a:t>In addition to user verification, Auctionnest provides secure payment options. We have integrated robust payment gateways that protect financial information and ensure that payments are processed safely and efficiently. Our payment system supports multiple methods, giving users flexibility while also maintaining a high level of security. Transactions on Auctionnest are encrypted, and we use industry-standard security protocols to prevent fraud or unauthorized access to sensitive data.</a:t>
            </a:r>
          </a:p>
          <a:p>
            <a:pPr algn="just">
              <a:lnSpc>
                <a:spcPts val="3015"/>
              </a:lnSpc>
              <a:spcBef>
                <a:spcPct val="0"/>
              </a:spcBef>
            </a:pPr>
            <a:endParaRPr lang="en-US" sz="2153">
              <a:solidFill>
                <a:srgbClr val="2B4B82"/>
              </a:solidFill>
              <a:latin typeface="Clear Sans"/>
              <a:ea typeface="Clear Sans"/>
              <a:cs typeface="Clear Sans"/>
              <a:sym typeface="Clear Sans"/>
            </a:endParaRPr>
          </a:p>
          <a:p>
            <a:pPr algn="just">
              <a:lnSpc>
                <a:spcPts val="3015"/>
              </a:lnSpc>
              <a:spcBef>
                <a:spcPct val="0"/>
              </a:spcBef>
            </a:pPr>
            <a:r>
              <a:rPr lang="en-US" sz="2153">
                <a:solidFill>
                  <a:srgbClr val="2B4B82"/>
                </a:solidFill>
                <a:latin typeface="Clear Sans"/>
                <a:ea typeface="Clear Sans"/>
                <a:cs typeface="Clear Sans"/>
                <a:sym typeface="Clear Sans"/>
              </a:rPr>
              <a:t>What truly sets Auctionnest apart is our focus on building a trustworthy community of buyers and sellers. By ensuring that all users go through a verification process and by offering secure payment options, we significantly reduce the risks often associated with online auctions and marketplaces. We want to foster a positive, transparent, and secure environment where users can confidently bid on or list items without worrying about scams or fraud.</a:t>
            </a:r>
          </a:p>
          <a:p>
            <a:pPr algn="just">
              <a:lnSpc>
                <a:spcPts val="3015"/>
              </a:lnSpc>
              <a:spcBef>
                <a:spcPct val="0"/>
              </a:spcBef>
            </a:pPr>
            <a:endParaRPr lang="en-US" sz="2153">
              <a:solidFill>
                <a:srgbClr val="2B4B82"/>
              </a:solidFill>
              <a:latin typeface="Clear Sans"/>
              <a:ea typeface="Clear Sans"/>
              <a:cs typeface="Clear Sans"/>
              <a:sym typeface="Clear Sans"/>
            </a:endParaRPr>
          </a:p>
          <a:p>
            <a:pPr algn="just">
              <a:lnSpc>
                <a:spcPts val="3015"/>
              </a:lnSpc>
              <a:spcBef>
                <a:spcPct val="0"/>
              </a:spcBef>
            </a:pPr>
            <a:r>
              <a:rPr lang="en-US" sz="2153">
                <a:solidFill>
                  <a:srgbClr val="2B4B82"/>
                </a:solidFill>
                <a:latin typeface="Clear Sans"/>
                <a:ea typeface="Clear Sans"/>
                <a:cs typeface="Clear Sans"/>
                <a:sym typeface="Clear Sans"/>
              </a:rPr>
              <a:t>Whether you're looking to sell rare collectibles, purchase second-hand electronics, or find unique items at a bargain, Auctionnest provides a seamless experience that combines the convenience of online auctions with the highest levels of security. Our platform is user-friendly, and we've designed it to make the buying and selling process as easy and secure as possible for everyone. Join Auctionnest today and discover a safer way to auction!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TextBox 2"/>
          <p:cNvSpPr txBox="1"/>
          <p:nvPr/>
        </p:nvSpPr>
        <p:spPr>
          <a:xfrm>
            <a:off x="738477" y="292890"/>
            <a:ext cx="8751938" cy="1566869"/>
          </a:xfrm>
          <a:prstGeom prst="rect">
            <a:avLst/>
          </a:prstGeom>
        </p:spPr>
        <p:txBody>
          <a:bodyPr lIns="0" tIns="0" rIns="0" bIns="0" rtlCol="0" anchor="t">
            <a:spAutoFit/>
          </a:bodyPr>
          <a:lstStyle/>
          <a:p>
            <a:pPr algn="l">
              <a:lnSpc>
                <a:spcPts val="6145"/>
              </a:lnSpc>
            </a:pPr>
            <a:r>
              <a:rPr lang="en-US" sz="5853" b="1">
                <a:solidFill>
                  <a:srgbClr val="2B4B82"/>
                </a:solidFill>
                <a:latin typeface="Clear Sans Bold"/>
                <a:ea typeface="Clear Sans Bold"/>
                <a:cs typeface="Clear Sans Bold"/>
                <a:sym typeface="Clear Sans Bold"/>
              </a:rPr>
              <a:t>Organizations </a:t>
            </a:r>
          </a:p>
          <a:p>
            <a:pPr algn="l">
              <a:lnSpc>
                <a:spcPts val="6145"/>
              </a:lnSpc>
            </a:pPr>
            <a:r>
              <a:rPr lang="en-US" sz="5853" b="1">
                <a:solidFill>
                  <a:srgbClr val="2B4B82"/>
                </a:solidFill>
                <a:latin typeface="Clear Sans Bold"/>
                <a:ea typeface="Clear Sans Bold"/>
                <a:cs typeface="Clear Sans Bold"/>
                <a:sym typeface="Clear Sans Bold"/>
              </a:rPr>
              <a:t>that will use this system</a:t>
            </a:r>
          </a:p>
        </p:txBody>
      </p:sp>
      <p:graphicFrame>
        <p:nvGraphicFramePr>
          <p:cNvPr id="3" name="Table 3"/>
          <p:cNvGraphicFramePr>
            <a:graphicFrameLocks noGrp="1"/>
          </p:cNvGraphicFramePr>
          <p:nvPr/>
        </p:nvGraphicFramePr>
        <p:xfrm>
          <a:off x="548101" y="1885464"/>
          <a:ext cx="15491208" cy="7161914"/>
        </p:xfrm>
        <a:graphic>
          <a:graphicData uri="http://schemas.openxmlformats.org/drawingml/2006/table">
            <a:tbl>
              <a:tblPr/>
              <a:tblGrid>
                <a:gridCol w="5163736">
                  <a:extLst>
                    <a:ext uri="{9D8B030D-6E8A-4147-A177-3AD203B41FA5}">
                      <a16:colId xmlns:a16="http://schemas.microsoft.com/office/drawing/2014/main" val="20000"/>
                    </a:ext>
                  </a:extLst>
                </a:gridCol>
                <a:gridCol w="5163736">
                  <a:extLst>
                    <a:ext uri="{9D8B030D-6E8A-4147-A177-3AD203B41FA5}">
                      <a16:colId xmlns:a16="http://schemas.microsoft.com/office/drawing/2014/main" val="20001"/>
                    </a:ext>
                  </a:extLst>
                </a:gridCol>
                <a:gridCol w="5163736">
                  <a:extLst>
                    <a:ext uri="{9D8B030D-6E8A-4147-A177-3AD203B41FA5}">
                      <a16:colId xmlns:a16="http://schemas.microsoft.com/office/drawing/2014/main" val="20002"/>
                    </a:ext>
                  </a:extLst>
                </a:gridCol>
              </a:tblGrid>
              <a:tr h="1994463">
                <a:tc>
                  <a:txBody>
                    <a:bodyPr/>
                    <a:lstStyle/>
                    <a:p>
                      <a:pPr algn="l">
                        <a:lnSpc>
                          <a:spcPts val="3919"/>
                        </a:lnSpc>
                        <a:defRPr/>
                      </a:pPr>
                      <a:r>
                        <a:rPr lang="en-US" sz="2799" b="1">
                          <a:solidFill>
                            <a:srgbClr val="2B4B82"/>
                          </a:solidFill>
                          <a:latin typeface="Clear Sans Bold"/>
                          <a:ea typeface="Clear Sans Bold"/>
                          <a:cs typeface="Clear Sans Bold"/>
                          <a:sym typeface="Clear Sans Bold"/>
                        </a:rPr>
                        <a:t>Retailers &amp; Art Auction Houses Best Buy &amp; Sotheby’s</a:t>
                      </a:r>
                      <a:endParaRPr lang="en-US" sz="1100"/>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a:lstStyle/>
                    <a:p>
                      <a:pPr algn="l">
                        <a:lnSpc>
                          <a:spcPts val="3919"/>
                        </a:lnSpc>
                        <a:defRPr/>
                      </a:pPr>
                      <a:r>
                        <a:rPr lang="en-US" sz="2799" b="1">
                          <a:solidFill>
                            <a:srgbClr val="2B4B82"/>
                          </a:solidFill>
                          <a:latin typeface="Clear Sans Bold"/>
                          <a:ea typeface="Clear Sans Bold"/>
                          <a:cs typeface="Clear Sans Bold"/>
                          <a:sym typeface="Clear Sans Bold"/>
                        </a:rPr>
                        <a:t>Non-Profit Organizations</a:t>
                      </a:r>
                      <a:endParaRPr lang="en-US" sz="1100"/>
                    </a:p>
                    <a:p>
                      <a:pPr algn="l">
                        <a:lnSpc>
                          <a:spcPts val="3919"/>
                        </a:lnSpc>
                      </a:pPr>
                      <a:r>
                        <a:rPr lang="en-US" sz="2799" b="1">
                          <a:solidFill>
                            <a:srgbClr val="2B4B82"/>
                          </a:solidFill>
                          <a:latin typeface="Clear Sans Bold"/>
                          <a:ea typeface="Clear Sans Bold"/>
                          <a:cs typeface="Clear Sans Bold"/>
                          <a:sym typeface="Clear Sans Bold"/>
                        </a:rPr>
                        <a:t>The Red Cross</a:t>
                      </a:r>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a:lstStyle/>
                    <a:p>
                      <a:pPr algn="l">
                        <a:lnSpc>
                          <a:spcPts val="3919"/>
                        </a:lnSpc>
                        <a:defRPr/>
                      </a:pPr>
                      <a:r>
                        <a:rPr lang="en-US" sz="2799" b="1">
                          <a:solidFill>
                            <a:srgbClr val="2B4B82"/>
                          </a:solidFill>
                          <a:latin typeface="Clear Sans Bold"/>
                          <a:ea typeface="Clear Sans Bold"/>
                          <a:cs typeface="Clear Sans Bold"/>
                          <a:sym typeface="Clear Sans Bold"/>
                        </a:rPr>
                        <a:t>Automotive Dealerships &amp; CarMax &amp; Dell</a:t>
                      </a:r>
                      <a:endParaRPr lang="en-US" sz="1100"/>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extLst>
                  <a:ext uri="{0D108BD9-81ED-4DB2-BD59-A6C34878D82A}">
                    <a16:rowId xmlns:a16="http://schemas.microsoft.com/office/drawing/2014/main" val="10000"/>
                  </a:ext>
                </a:extLst>
              </a:tr>
              <a:tr h="5167451">
                <a:tc>
                  <a:txBody>
                    <a:bodyPr/>
                    <a:lstStyle/>
                    <a:p>
                      <a:pPr algn="l">
                        <a:lnSpc>
                          <a:spcPts val="3359"/>
                        </a:lnSpc>
                        <a:defRPr/>
                      </a:pPr>
                      <a:r>
                        <a:rPr lang="en-US" sz="2400">
                          <a:solidFill>
                            <a:srgbClr val="2B4B82"/>
                          </a:solidFill>
                          <a:latin typeface="Clear Sans"/>
                          <a:ea typeface="Clear Sans"/>
                          <a:cs typeface="Clear Sans"/>
                          <a:sym typeface="Clear Sans"/>
                        </a:rPr>
                        <a:t>Best Buy can use Auctionnest to securely auction clearance electronics, offering buyers confidence through verified transactions. Similarly, Sotheby’s can auction valuable art pieces, ensuring that both buyers and sellers are vetted, making high-value transactions safer.</a:t>
                      </a:r>
                      <a:endParaRPr lang="en-US" sz="1100"/>
                    </a:p>
                    <a:p>
                      <a:pPr algn="l">
                        <a:lnSpc>
                          <a:spcPts val="3359"/>
                        </a:lnSpc>
                      </a:pPr>
                      <a:endParaRPr lang="en-US" sz="1100"/>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a:lstStyle/>
                    <a:p>
                      <a:pPr algn="l">
                        <a:lnSpc>
                          <a:spcPts val="3359"/>
                        </a:lnSpc>
                        <a:defRPr/>
                      </a:pPr>
                      <a:r>
                        <a:rPr lang="en-US" sz="2400">
                          <a:solidFill>
                            <a:srgbClr val="2B4B82"/>
                          </a:solidFill>
                          <a:latin typeface="Clear Sans"/>
                          <a:ea typeface="Clear Sans"/>
                          <a:cs typeface="Clear Sans"/>
                          <a:sym typeface="Clear Sans"/>
                        </a:rPr>
                        <a:t>Non-profits like The Red Cross can host charity auctions on Auctionnest, raising funds for important causes while ensuring all participants are verified, and payments are secure, creating trust among donors and participants.</a:t>
                      </a:r>
                      <a:endParaRPr lang="en-US" sz="1100"/>
                    </a:p>
                    <a:p>
                      <a:pPr algn="l">
                        <a:lnSpc>
                          <a:spcPts val="3359"/>
                        </a:lnSpc>
                      </a:pPr>
                      <a:r>
                        <a:rPr lang="en-US" sz="2400">
                          <a:solidFill>
                            <a:srgbClr val="2B4B82"/>
                          </a:solidFill>
                          <a:latin typeface="Clear Sans"/>
                          <a:ea typeface="Clear Sans"/>
                          <a:cs typeface="Clear Sans"/>
                          <a:sym typeface="Clear Sans"/>
                        </a:rPr>
                        <a:t>Non-Profit Organizations</a:t>
                      </a:r>
                    </a:p>
                    <a:p>
                      <a:pPr algn="l">
                        <a:lnSpc>
                          <a:spcPts val="3359"/>
                        </a:lnSpc>
                      </a:pPr>
                      <a:r>
                        <a:rPr lang="en-US" sz="2400">
                          <a:solidFill>
                            <a:srgbClr val="2B4B82"/>
                          </a:solidFill>
                          <a:latin typeface="Clear Sans"/>
                          <a:ea typeface="Clear Sans"/>
                          <a:cs typeface="Clear Sans"/>
                          <a:sym typeface="Clear Sans"/>
                        </a:rPr>
                        <a:t>The Red Cross</a:t>
                      </a:r>
                    </a:p>
                    <a:p>
                      <a:pPr algn="l">
                        <a:lnSpc>
                          <a:spcPts val="3359"/>
                        </a:lnSpc>
                      </a:pPr>
                      <a:endParaRPr lang="en-US" sz="2400">
                        <a:solidFill>
                          <a:srgbClr val="2B4B82"/>
                        </a:solidFill>
                        <a:latin typeface="Clear Sans"/>
                        <a:ea typeface="Clear Sans"/>
                        <a:cs typeface="Clear Sans"/>
                        <a:sym typeface="Clear Sans"/>
                      </a:endParaRPr>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a:lstStyle/>
                    <a:p>
                      <a:pPr algn="l">
                        <a:lnSpc>
                          <a:spcPts val="3359"/>
                        </a:lnSpc>
                        <a:defRPr/>
                      </a:pPr>
                      <a:r>
                        <a:rPr lang="en-US" sz="2400">
                          <a:solidFill>
                            <a:srgbClr val="2B4B82"/>
                          </a:solidFill>
                          <a:latin typeface="Clear Sans"/>
                          <a:ea typeface="Clear Sans"/>
                          <a:cs typeface="Clear Sans"/>
                          <a:sym typeface="Clear Sans"/>
                        </a:rPr>
                        <a:t>Automotive Dealerships &amp; Tech CompaniesCarMax &amp; Dell, CarMax could auction used vehicles with the confidence that all bidders are genuine, while Dell can use Auctionnest to sell refurbished tech products, guaranteeing secure payments and reducing the risk of fraud</a:t>
                      </a:r>
                      <a:endParaRPr lang="en-US" sz="1100"/>
                    </a:p>
                    <a:p>
                      <a:pPr algn="l">
                        <a:lnSpc>
                          <a:spcPts val="3359"/>
                        </a:lnSpc>
                      </a:pPr>
                      <a:endParaRPr lang="en-US" sz="1100"/>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Freeform 4"/>
          <p:cNvSpPr/>
          <p:nvPr/>
        </p:nvSpPr>
        <p:spPr>
          <a:xfrm>
            <a:off x="14597115" y="7060169"/>
            <a:ext cx="3020782" cy="3122989"/>
          </a:xfrm>
          <a:custGeom>
            <a:avLst/>
            <a:gdLst/>
            <a:ahLst/>
            <a:cxnLst/>
            <a:rect l="l" t="t" r="r" b="b"/>
            <a:pathLst>
              <a:path w="3020782" h="3122989">
                <a:moveTo>
                  <a:pt x="0" y="0"/>
                </a:moveTo>
                <a:lnTo>
                  <a:pt x="3020782" y="0"/>
                </a:lnTo>
                <a:lnTo>
                  <a:pt x="3020782" y="3122990"/>
                </a:lnTo>
                <a:lnTo>
                  <a:pt x="0" y="31229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0183990" y="1951228"/>
            <a:ext cx="6338112" cy="6384545"/>
          </a:xfrm>
          <a:custGeom>
            <a:avLst/>
            <a:gdLst/>
            <a:ahLst/>
            <a:cxnLst/>
            <a:rect l="l" t="t" r="r" b="b"/>
            <a:pathLst>
              <a:path w="6338112" h="6384545">
                <a:moveTo>
                  <a:pt x="0" y="0"/>
                </a:moveTo>
                <a:lnTo>
                  <a:pt x="6338111" y="0"/>
                </a:lnTo>
                <a:lnTo>
                  <a:pt x="6338111" y="6384544"/>
                </a:lnTo>
                <a:lnTo>
                  <a:pt x="0" y="6384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615956" y="3305175"/>
            <a:ext cx="7268114" cy="3667125"/>
          </a:xfrm>
          <a:prstGeom prst="rect">
            <a:avLst/>
          </a:prstGeom>
        </p:spPr>
        <p:txBody>
          <a:bodyPr lIns="0" tIns="0" rIns="0" bIns="0" rtlCol="0" anchor="t">
            <a:spAutoFit/>
          </a:bodyPr>
          <a:lstStyle/>
          <a:p>
            <a:pPr algn="l">
              <a:lnSpc>
                <a:spcPts val="9600"/>
              </a:lnSpc>
            </a:pPr>
            <a:r>
              <a:rPr lang="en-US" sz="8000" b="1" dirty="0">
                <a:solidFill>
                  <a:srgbClr val="F7B4A7"/>
                </a:solidFill>
                <a:latin typeface="Clear Sans Bold"/>
                <a:ea typeface="Clear Sans Bold"/>
                <a:cs typeface="Clear Sans Bold"/>
                <a:sym typeface="Clear Sans Bold"/>
              </a:rPr>
              <a:t>Two systems in this space and their reviews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flipH="1">
            <a:off x="7944556" y="8507845"/>
            <a:ext cx="2076668" cy="1276207"/>
          </a:xfrm>
          <a:custGeom>
            <a:avLst/>
            <a:gdLst/>
            <a:ahLst/>
            <a:cxnLst/>
            <a:rect l="l" t="t" r="r" b="b"/>
            <a:pathLst>
              <a:path w="2076668" h="1276207">
                <a:moveTo>
                  <a:pt x="2076669" y="0"/>
                </a:moveTo>
                <a:lnTo>
                  <a:pt x="0" y="0"/>
                </a:lnTo>
                <a:lnTo>
                  <a:pt x="0" y="1276207"/>
                </a:lnTo>
                <a:lnTo>
                  <a:pt x="2076669" y="1276207"/>
                </a:lnTo>
                <a:lnTo>
                  <a:pt x="207666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88404" y="8507845"/>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653409">
            <a:off x="15072752" y="6332980"/>
            <a:ext cx="5357753" cy="5591583"/>
          </a:xfrm>
          <a:custGeom>
            <a:avLst/>
            <a:gdLst/>
            <a:ahLst/>
            <a:cxnLst/>
            <a:rect l="l" t="t" r="r" b="b"/>
            <a:pathLst>
              <a:path w="5357753" h="5591583">
                <a:moveTo>
                  <a:pt x="0" y="0"/>
                </a:moveTo>
                <a:lnTo>
                  <a:pt x="5357753" y="0"/>
                </a:lnTo>
                <a:lnTo>
                  <a:pt x="5357753" y="5591582"/>
                </a:lnTo>
                <a:lnTo>
                  <a:pt x="0" y="5591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aphicFrame>
        <p:nvGraphicFramePr>
          <p:cNvPr id="5" name="Table 5"/>
          <p:cNvGraphicFramePr>
            <a:graphicFrameLocks noGrp="1"/>
          </p:cNvGraphicFramePr>
          <p:nvPr/>
        </p:nvGraphicFramePr>
        <p:xfrm>
          <a:off x="830589" y="462737"/>
          <a:ext cx="16921040" cy="9144997"/>
        </p:xfrm>
        <a:graphic>
          <a:graphicData uri="http://schemas.openxmlformats.org/drawingml/2006/table">
            <a:tbl>
              <a:tblPr/>
              <a:tblGrid>
                <a:gridCol w="8460520">
                  <a:extLst>
                    <a:ext uri="{9D8B030D-6E8A-4147-A177-3AD203B41FA5}">
                      <a16:colId xmlns:a16="http://schemas.microsoft.com/office/drawing/2014/main" val="20000"/>
                    </a:ext>
                  </a:extLst>
                </a:gridCol>
                <a:gridCol w="8460520">
                  <a:extLst>
                    <a:ext uri="{9D8B030D-6E8A-4147-A177-3AD203B41FA5}">
                      <a16:colId xmlns:a16="http://schemas.microsoft.com/office/drawing/2014/main" val="20001"/>
                    </a:ext>
                  </a:extLst>
                </a:gridCol>
              </a:tblGrid>
              <a:tr h="1456925">
                <a:tc>
                  <a:txBody>
                    <a:bodyPr/>
                    <a:lstStyle/>
                    <a:p>
                      <a:pPr algn="l">
                        <a:lnSpc>
                          <a:spcPts val="6000"/>
                        </a:lnSpc>
                        <a:defRPr/>
                      </a:pPr>
                      <a:r>
                        <a:rPr lang="en-US" sz="5000" b="1">
                          <a:solidFill>
                            <a:srgbClr val="2B4B82"/>
                          </a:solidFill>
                          <a:latin typeface="Clear Sans Bold"/>
                          <a:ea typeface="Clear Sans Bold"/>
                          <a:cs typeface="Clear Sans Bold"/>
                          <a:sym typeface="Clear Sans Bold"/>
                        </a:rPr>
                        <a:t>Facebook Marketplace</a:t>
                      </a:r>
                      <a:endParaRPr lang="en-US" sz="110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6000"/>
                        </a:lnSpc>
                        <a:defRPr/>
                      </a:pPr>
                      <a:r>
                        <a:rPr lang="en-US" sz="5000" b="1">
                          <a:solidFill>
                            <a:srgbClr val="2B4B82"/>
                          </a:solidFill>
                          <a:latin typeface="Clear Sans Bold"/>
                          <a:ea typeface="Clear Sans Bold"/>
                          <a:cs typeface="Clear Sans Bold"/>
                          <a:sym typeface="Clear Sans Bold"/>
                        </a:rPr>
                        <a:t>eBay</a:t>
                      </a:r>
                      <a:endParaRPr lang="en-US" sz="110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0"/>
                  </a:ext>
                </a:extLst>
              </a:tr>
              <a:tr h="7668025">
                <a:tc>
                  <a:txBody>
                    <a:bodyPr/>
                    <a:lstStyle/>
                    <a:p>
                      <a:pPr algn="l">
                        <a:lnSpc>
                          <a:spcPts val="3359"/>
                        </a:lnSpc>
                        <a:defRPr/>
                      </a:pPr>
                      <a:r>
                        <a:rPr lang="en-US" sz="2400">
                          <a:solidFill>
                            <a:srgbClr val="2B4B82"/>
                          </a:solidFill>
                          <a:latin typeface="Clear Sans"/>
                          <a:ea typeface="Clear Sans"/>
                          <a:cs typeface="Clear Sans"/>
                          <a:sym typeface="Clear Sans"/>
                        </a:rPr>
                        <a:t>Overview: Facebook Marketplace is a peer-to-peer platform integrated into the Facebook app, allowing users to buy and sell items locally. Unlike traditional auction sites, it offers a more casual, classified-ad-style experience without bidding.</a:t>
                      </a:r>
                      <a:endParaRPr lang="en-US" sz="1100"/>
                    </a:p>
                    <a:p>
                      <a:pPr algn="l">
                        <a:lnSpc>
                          <a:spcPts val="3359"/>
                        </a:lnSpc>
                      </a:pPr>
                      <a:r>
                        <a:rPr lang="en-US" sz="2400">
                          <a:solidFill>
                            <a:srgbClr val="2B4B82"/>
                          </a:solidFill>
                          <a:latin typeface="Clear Sans"/>
                          <a:ea typeface="Clear Sans"/>
                          <a:cs typeface="Clear Sans"/>
                          <a:sym typeface="Clear Sans"/>
                        </a:rPr>
                        <a:t>Strengths:</a:t>
                      </a:r>
                    </a:p>
                    <a:p>
                      <a:pPr marL="518160" lvl="1" indent="-259080" algn="l">
                        <a:lnSpc>
                          <a:spcPts val="3359"/>
                        </a:lnSpc>
                        <a:buFont typeface="Arial"/>
                        <a:buChar char="•"/>
                      </a:pPr>
                      <a:r>
                        <a:rPr lang="en-US" sz="2400">
                          <a:solidFill>
                            <a:srgbClr val="2B4B82"/>
                          </a:solidFill>
                          <a:latin typeface="Clear Sans"/>
                          <a:ea typeface="Clear Sans"/>
                          <a:cs typeface="Clear Sans"/>
                          <a:sym typeface="Clear Sans"/>
                        </a:rPr>
                        <a:t>No Fees: Facebook Marketplace is free to use, making it attractive for casual sellers and buyers.</a:t>
                      </a:r>
                    </a:p>
                    <a:p>
                      <a:pPr marL="518160" lvl="1" indent="-259080" algn="l">
                        <a:lnSpc>
                          <a:spcPts val="3359"/>
                        </a:lnSpc>
                        <a:buFont typeface="Arial"/>
                        <a:buChar char="•"/>
                      </a:pPr>
                      <a:r>
                        <a:rPr lang="en-US" sz="2400">
                          <a:solidFill>
                            <a:srgbClr val="2B4B82"/>
                          </a:solidFill>
                          <a:latin typeface="Clear Sans"/>
                          <a:ea typeface="Clear Sans"/>
                          <a:cs typeface="Clear Sans"/>
                          <a:sym typeface="Clear Sans"/>
                        </a:rPr>
                        <a:t>Local Focus: It’s optimized for local transactions, making it easier to find buyers or sellers nearby.</a:t>
                      </a:r>
                    </a:p>
                    <a:p>
                      <a:pPr algn="l">
                        <a:lnSpc>
                          <a:spcPts val="3359"/>
                        </a:lnSpc>
                      </a:pPr>
                      <a:r>
                        <a:rPr lang="en-US" sz="2400">
                          <a:solidFill>
                            <a:srgbClr val="2B4B82"/>
                          </a:solidFill>
                          <a:latin typeface="Clear Sans"/>
                          <a:ea typeface="Clear Sans"/>
                          <a:cs typeface="Clear Sans"/>
                          <a:sym typeface="Clear Sans"/>
                        </a:rPr>
                        <a:t>Weaknesses:</a:t>
                      </a:r>
                    </a:p>
                    <a:p>
                      <a:pPr marL="518160" lvl="1" indent="-259080" algn="l">
                        <a:lnSpc>
                          <a:spcPts val="3359"/>
                        </a:lnSpc>
                        <a:buFont typeface="Arial"/>
                        <a:buChar char="•"/>
                      </a:pPr>
                      <a:r>
                        <a:rPr lang="en-US" sz="2400">
                          <a:solidFill>
                            <a:srgbClr val="2B4B82"/>
                          </a:solidFill>
                          <a:latin typeface="Clear Sans"/>
                          <a:ea typeface="Clear Sans"/>
                          <a:cs typeface="Clear Sans"/>
                          <a:sym typeface="Clear Sans"/>
                        </a:rPr>
                        <a:t>Security Concerns: Since there’s no formal buyer or seller protection, users are responsible for managing transactions, which may increase the risk of scams.</a:t>
                      </a:r>
                    </a:p>
                    <a:p>
                      <a:pPr marL="518160" lvl="1" indent="-259080" algn="l">
                        <a:lnSpc>
                          <a:spcPts val="3359"/>
                        </a:lnSpc>
                        <a:buFont typeface="Arial"/>
                        <a:buChar char="•"/>
                      </a:pPr>
                      <a:r>
                        <a:rPr lang="en-US" sz="2400">
                          <a:solidFill>
                            <a:srgbClr val="2B4B82"/>
                          </a:solidFill>
                          <a:latin typeface="Clear Sans"/>
                          <a:ea typeface="Clear Sans"/>
                          <a:cs typeface="Clear Sans"/>
                          <a:sym typeface="Clear Sans"/>
                        </a:rPr>
                        <a:t>No Auctions: Unlike eBay, Facebook Marketplace doesn’t support auction-style listings, limiting its appeal for users who prefer that format.</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3359"/>
                        </a:lnSpc>
                        <a:defRPr/>
                      </a:pPr>
                      <a:r>
                        <a:rPr lang="en-US" sz="2400">
                          <a:solidFill>
                            <a:srgbClr val="2B4B82"/>
                          </a:solidFill>
                          <a:latin typeface="Clear Sans"/>
                          <a:ea typeface="Clear Sans"/>
                          <a:cs typeface="Clear Sans"/>
                          <a:sym typeface="Clear Sans"/>
                        </a:rPr>
                        <a:t> eBay is one of the largest and oldest online auction platforms. It allows users to buy and sell a wide variety of goods, ranging from electronics to collectibles. eBay operates on a bidding system where users can place bids or opt for direct purchases through the "Buy It Now" option.</a:t>
                      </a:r>
                      <a:endParaRPr lang="en-US" sz="1100"/>
                    </a:p>
                    <a:p>
                      <a:pPr algn="l">
                        <a:lnSpc>
                          <a:spcPts val="3359"/>
                        </a:lnSpc>
                      </a:pPr>
                      <a:r>
                        <a:rPr lang="en-US" sz="2400">
                          <a:solidFill>
                            <a:srgbClr val="2B4B82"/>
                          </a:solidFill>
                          <a:latin typeface="Clear Sans"/>
                          <a:ea typeface="Clear Sans"/>
                          <a:cs typeface="Clear Sans"/>
                          <a:sym typeface="Clear Sans"/>
                        </a:rPr>
                        <a:t>Strengths:</a:t>
                      </a:r>
                    </a:p>
                    <a:p>
                      <a:pPr marL="518160" lvl="1" indent="-259080" algn="l">
                        <a:lnSpc>
                          <a:spcPts val="3359"/>
                        </a:lnSpc>
                        <a:buFont typeface="Arial"/>
                        <a:buChar char="•"/>
                      </a:pPr>
                      <a:r>
                        <a:rPr lang="en-US" sz="2400">
                          <a:solidFill>
                            <a:srgbClr val="2B4B82"/>
                          </a:solidFill>
                          <a:latin typeface="Clear Sans"/>
                          <a:ea typeface="Clear Sans"/>
                          <a:cs typeface="Clear Sans"/>
                          <a:sym typeface="Clear Sans"/>
                        </a:rPr>
                        <a:t>Wide Audience: With millions of active users, eBay has a massive reach, allowing sellers to connect with buyers globally.</a:t>
                      </a:r>
                    </a:p>
                    <a:p>
                      <a:pPr algn="l">
                        <a:lnSpc>
                          <a:spcPts val="3359"/>
                        </a:lnSpc>
                      </a:pPr>
                      <a:r>
                        <a:rPr lang="en-US" sz="2400">
                          <a:solidFill>
                            <a:srgbClr val="2B4B82"/>
                          </a:solidFill>
                          <a:latin typeface="Clear Sans"/>
                          <a:ea typeface="Clear Sans"/>
                          <a:cs typeface="Clear Sans"/>
                          <a:sym typeface="Clear Sans"/>
                        </a:rPr>
                        <a:t>Weaknesses:</a:t>
                      </a:r>
                    </a:p>
                    <a:p>
                      <a:pPr marL="518160" lvl="1" indent="-259080" algn="l">
                        <a:lnSpc>
                          <a:spcPts val="3359"/>
                        </a:lnSpc>
                        <a:buFont typeface="Arial"/>
                        <a:buChar char="•"/>
                      </a:pPr>
                      <a:r>
                        <a:rPr lang="en-US" sz="2400">
                          <a:solidFill>
                            <a:srgbClr val="2B4B82"/>
                          </a:solidFill>
                          <a:latin typeface="Clear Sans"/>
                          <a:ea typeface="Clear Sans"/>
                          <a:cs typeface="Clear Sans"/>
                          <a:sym typeface="Clear Sans"/>
                        </a:rPr>
                        <a:t>Fees: eBay charges both listing and final value fees, which can cut into sellers’ profits.</a:t>
                      </a:r>
                    </a:p>
                    <a:p>
                      <a:pPr marL="518160" lvl="1" indent="-259080" algn="l">
                        <a:lnSpc>
                          <a:spcPts val="3359"/>
                        </a:lnSpc>
                        <a:buFont typeface="Arial"/>
                        <a:buChar char="•"/>
                      </a:pPr>
                      <a:r>
                        <a:rPr lang="en-US" sz="2400">
                          <a:solidFill>
                            <a:srgbClr val="2B4B82"/>
                          </a:solidFill>
                          <a:latin typeface="Clear Sans"/>
                          <a:ea typeface="Clear Sans"/>
                          <a:cs typeface="Clear Sans"/>
                          <a:sym typeface="Clear Sans"/>
                        </a:rPr>
                        <a:t>Complexity: Navigating the platform can be cumbersome for first-time users due to its extensive features.</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773623" y="936060"/>
          <a:ext cx="9485677" cy="8414879"/>
        </p:xfrm>
        <a:graphic>
          <a:graphicData uri="http://schemas.openxmlformats.org/drawingml/2006/table">
            <a:tbl>
              <a:tblPr/>
              <a:tblGrid>
                <a:gridCol w="9485677">
                  <a:extLst>
                    <a:ext uri="{9D8B030D-6E8A-4147-A177-3AD203B41FA5}">
                      <a16:colId xmlns:a16="http://schemas.microsoft.com/office/drawing/2014/main" val="20000"/>
                    </a:ext>
                  </a:extLst>
                </a:gridCol>
              </a:tblGrid>
              <a:tr h="1060074">
                <a:tc>
                  <a:txBody>
                    <a:bodyPr/>
                    <a:lstStyle/>
                    <a:p>
                      <a:pPr algn="l">
                        <a:lnSpc>
                          <a:spcPts val="3919"/>
                        </a:lnSpc>
                        <a:defRPr/>
                      </a:pPr>
                      <a:r>
                        <a:rPr lang="en-US" sz="2799" b="1">
                          <a:solidFill>
                            <a:srgbClr val="F7B4A7"/>
                          </a:solidFill>
                          <a:latin typeface="Clear Sans Bold"/>
                          <a:ea typeface="Clear Sans Bold"/>
                          <a:cs typeface="Clear Sans Bold"/>
                          <a:sym typeface="Clear Sans Bold"/>
                        </a:rPr>
                        <a:t>Enhanced Security:</a:t>
                      </a:r>
                      <a:endParaRPr lang="en-US" sz="1100"/>
                    </a:p>
                  </a:txBody>
                  <a:tcPr marL="190500" marR="190500" marT="190500" marB="190500" anchor="ctr">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47625" cap="flat" cmpd="sng" algn="ctr">
                      <a:solidFill>
                        <a:srgbClr val="2B4B82"/>
                      </a:solidFill>
                      <a:prstDash val="solid"/>
                      <a:round/>
                      <a:headEnd type="none" w="med" len="med"/>
                      <a:tailEnd type="none" w="med" len="med"/>
                    </a:lnT>
                    <a:lnB w="4762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r h="1743417">
                <a:tc>
                  <a:txBody>
                    <a:bodyPr/>
                    <a:lstStyle/>
                    <a:p>
                      <a:pPr algn="l">
                        <a:lnSpc>
                          <a:spcPts val="3359"/>
                        </a:lnSpc>
                        <a:defRPr/>
                      </a:pPr>
                      <a:r>
                        <a:rPr lang="en-US" sz="2400">
                          <a:solidFill>
                            <a:srgbClr val="FEFEFE"/>
                          </a:solidFill>
                          <a:latin typeface="Clear Sans"/>
                          <a:ea typeface="Clear Sans"/>
                          <a:cs typeface="Clear Sans"/>
                          <a:sym typeface="Clear Sans"/>
                        </a:rPr>
                        <a:t>Auctionnest offers secure payment systems and robust fraud prevention measures, ensuring transactions are safe and reliable for both buyers and sellers</a:t>
                      </a:r>
                      <a:endParaRPr lang="en-US" sz="1100"/>
                    </a:p>
                  </a:txBody>
                  <a:tcPr marL="190500" marR="190500" marT="190500" marB="190500" anchor="ctr">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47625" cap="flat" cmpd="sng" algn="ctr">
                      <a:solidFill>
                        <a:srgbClr val="2B4B82"/>
                      </a:solidFill>
                      <a:prstDash val="solid"/>
                      <a:round/>
                      <a:headEnd type="none" w="med" len="med"/>
                      <a:tailEnd type="none" w="med" len="med"/>
                    </a:lnT>
                    <a:lnB w="190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1"/>
                  </a:ext>
                </a:extLst>
              </a:tr>
              <a:tr h="1069270">
                <a:tc>
                  <a:txBody>
                    <a:bodyPr/>
                    <a:lstStyle/>
                    <a:p>
                      <a:pPr algn="l">
                        <a:lnSpc>
                          <a:spcPts val="3919"/>
                        </a:lnSpc>
                        <a:defRPr/>
                      </a:pPr>
                      <a:r>
                        <a:rPr lang="en-US" sz="2799" b="1">
                          <a:solidFill>
                            <a:srgbClr val="F7B4A7"/>
                          </a:solidFill>
                          <a:latin typeface="Clear Sans Bold"/>
                          <a:ea typeface="Clear Sans Bold"/>
                          <a:cs typeface="Clear Sans Bold"/>
                          <a:sym typeface="Clear Sans Bold"/>
                        </a:rPr>
                        <a:t>User Profile Verification: </a:t>
                      </a:r>
                      <a:endParaRPr lang="en-US" sz="1100"/>
                    </a:p>
                  </a:txBody>
                  <a:tcPr marL="190500" marR="190500" marT="190500" marB="190500" anchor="ctr">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19050" cap="flat" cmpd="sng" algn="ctr">
                      <a:solidFill>
                        <a:srgbClr val="FEFEFE"/>
                      </a:solidFill>
                      <a:prstDash val="solid"/>
                      <a:round/>
                      <a:headEnd type="none" w="med" len="med"/>
                      <a:tailEnd type="none" w="med" len="med"/>
                    </a:lnT>
                    <a:lnB w="4762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2"/>
                  </a:ext>
                </a:extLst>
              </a:tr>
              <a:tr h="1743417">
                <a:tc>
                  <a:txBody>
                    <a:bodyPr/>
                    <a:lstStyle/>
                    <a:p>
                      <a:pPr algn="l">
                        <a:lnSpc>
                          <a:spcPts val="3359"/>
                        </a:lnSpc>
                        <a:defRPr/>
                      </a:pPr>
                      <a:r>
                        <a:rPr lang="en-US" sz="2400">
                          <a:solidFill>
                            <a:srgbClr val="FEFEFE"/>
                          </a:solidFill>
                          <a:latin typeface="Clear Sans"/>
                          <a:ea typeface="Clear Sans"/>
                          <a:cs typeface="Clear Sans"/>
                          <a:sym typeface="Clear Sans"/>
                        </a:rPr>
                        <a:t>Students have access to different channels where they can communicate and collaborate with teachers and fellow students.</a:t>
                      </a:r>
                      <a:endParaRPr lang="en-US" sz="1100"/>
                    </a:p>
                    <a:p>
                      <a:pPr algn="l">
                        <a:lnSpc>
                          <a:spcPts val="3359"/>
                        </a:lnSpc>
                      </a:pPr>
                      <a:endParaRPr lang="en-US" sz="1100"/>
                    </a:p>
                  </a:txBody>
                  <a:tcPr marL="190500" marR="190500" marT="190500" marB="190500" anchor="ctr">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47625" cap="flat" cmpd="sng" algn="ctr">
                      <a:solidFill>
                        <a:srgbClr val="2B4B82"/>
                      </a:solidFill>
                      <a:prstDash val="solid"/>
                      <a:round/>
                      <a:headEnd type="none" w="med" len="med"/>
                      <a:tailEnd type="none" w="med" len="med"/>
                    </a:lnT>
                    <a:lnB w="190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3"/>
                  </a:ext>
                </a:extLst>
              </a:tr>
              <a:tr h="1045705">
                <a:tc>
                  <a:txBody>
                    <a:bodyPr/>
                    <a:lstStyle/>
                    <a:p>
                      <a:pPr algn="l">
                        <a:lnSpc>
                          <a:spcPts val="3919"/>
                        </a:lnSpc>
                        <a:defRPr/>
                      </a:pPr>
                      <a:r>
                        <a:rPr lang="en-US" sz="2799" b="1">
                          <a:solidFill>
                            <a:srgbClr val="F7B4A7"/>
                          </a:solidFill>
                          <a:latin typeface="Clear Sans Bold"/>
                          <a:ea typeface="Clear Sans Bold"/>
                          <a:cs typeface="Clear Sans Bold"/>
                          <a:sym typeface="Clear Sans Bold"/>
                        </a:rPr>
                        <a:t>Simplicity and User-Friendly Design:</a:t>
                      </a:r>
                      <a:endParaRPr lang="en-US" sz="1100"/>
                    </a:p>
                  </a:txBody>
                  <a:tcPr marL="190500" marR="190500" marT="190500" marB="190500" anchor="ctr">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19050" cap="flat" cmpd="sng" algn="ctr">
                      <a:solidFill>
                        <a:srgbClr val="FEFEFE"/>
                      </a:solidFill>
                      <a:prstDash val="solid"/>
                      <a:round/>
                      <a:headEnd type="none" w="med" len="med"/>
                      <a:tailEnd type="none" w="med" len="med"/>
                    </a:lnT>
                    <a:lnB w="4762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4"/>
                  </a:ext>
                </a:extLst>
              </a:tr>
              <a:tr h="1752996">
                <a:tc>
                  <a:txBody>
                    <a:bodyPr/>
                    <a:lstStyle/>
                    <a:p>
                      <a:pPr algn="l">
                        <a:lnSpc>
                          <a:spcPts val="3359"/>
                        </a:lnSpc>
                        <a:defRPr/>
                      </a:pPr>
                      <a:r>
                        <a:rPr lang="en-US" sz="2400">
                          <a:solidFill>
                            <a:srgbClr val="FEFEFE"/>
                          </a:solidFill>
                          <a:latin typeface="Clear Sans"/>
                          <a:ea typeface="Clear Sans"/>
                          <a:cs typeface="Clear Sans"/>
                          <a:sym typeface="Clear Sans"/>
                        </a:rPr>
                        <a:t>Auctionnest is designed with ease of use in mind, offering a streamlined, intuitive interface that eliminates unnecessary complexity, making it accessible even to first-time users</a:t>
                      </a:r>
                      <a:endParaRPr lang="en-US" sz="1100"/>
                    </a:p>
                  </a:txBody>
                  <a:tcPr marL="190500" marR="190500" marT="190500" marB="190500" anchor="ctr">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47625" cap="flat" cmpd="sng" algn="ctr">
                      <a:solidFill>
                        <a:srgbClr val="2B4B82"/>
                      </a:solidFill>
                      <a:prstDash val="solid"/>
                      <a:round/>
                      <a:headEnd type="none" w="med" len="med"/>
                      <a:tailEnd type="none" w="med" len="med"/>
                    </a:lnT>
                    <a:lnB w="4762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3" name="Group 3"/>
          <p:cNvGrpSpPr/>
          <p:nvPr/>
        </p:nvGrpSpPr>
        <p:grpSpPr>
          <a:xfrm>
            <a:off x="1187452" y="1394747"/>
            <a:ext cx="5772591" cy="2562954"/>
            <a:chOff x="0" y="0"/>
            <a:chExt cx="7696787" cy="3417271"/>
          </a:xfrm>
        </p:grpSpPr>
        <p:sp>
          <p:nvSpPr>
            <p:cNvPr id="4" name="TextBox 4"/>
            <p:cNvSpPr txBox="1"/>
            <p:nvPr/>
          </p:nvSpPr>
          <p:spPr>
            <a:xfrm>
              <a:off x="0" y="85725"/>
              <a:ext cx="7696787" cy="2337435"/>
            </a:xfrm>
            <a:prstGeom prst="rect">
              <a:avLst/>
            </a:prstGeom>
          </p:spPr>
          <p:txBody>
            <a:bodyPr lIns="0" tIns="0" rIns="0" bIns="0" rtlCol="0" anchor="t">
              <a:spAutoFit/>
            </a:bodyPr>
            <a:lstStyle/>
            <a:p>
              <a:pPr algn="l">
                <a:lnSpc>
                  <a:spcPts val="6719"/>
                </a:lnSpc>
              </a:pPr>
              <a:r>
                <a:rPr lang="en-US" sz="6399" b="1">
                  <a:solidFill>
                    <a:srgbClr val="94DDDE"/>
                  </a:solidFill>
                  <a:latin typeface="Clear Sans Bold"/>
                  <a:ea typeface="Clear Sans Bold"/>
                  <a:cs typeface="Clear Sans Bold"/>
                  <a:sym typeface="Clear Sans Bold"/>
                </a:rPr>
                <a:t>Different From other’s</a:t>
              </a:r>
            </a:p>
          </p:txBody>
        </p:sp>
        <p:sp>
          <p:nvSpPr>
            <p:cNvPr id="5" name="TextBox 5"/>
            <p:cNvSpPr txBox="1"/>
            <p:nvPr/>
          </p:nvSpPr>
          <p:spPr>
            <a:xfrm>
              <a:off x="0" y="2772535"/>
              <a:ext cx="5972555" cy="644737"/>
            </a:xfrm>
            <a:prstGeom prst="rect">
              <a:avLst/>
            </a:prstGeom>
          </p:spPr>
          <p:txBody>
            <a:bodyPr lIns="0" tIns="0" rIns="0" bIns="0" rtlCol="0" anchor="t">
              <a:spAutoFit/>
            </a:bodyPr>
            <a:lstStyle/>
            <a:p>
              <a:pPr algn="l">
                <a:lnSpc>
                  <a:spcPts val="4060"/>
                </a:lnSpc>
              </a:pPr>
              <a:r>
                <a:rPr lang="en-US" sz="2900">
                  <a:solidFill>
                    <a:srgbClr val="94DDDE"/>
                  </a:solidFill>
                  <a:latin typeface="Clear Sans"/>
                  <a:ea typeface="Clear Sans"/>
                  <a:cs typeface="Clear Sans"/>
                  <a:sym typeface="Clear Sans"/>
                </a:rPr>
                <a:t>THREE KEY FEATURES</a:t>
              </a:r>
            </a:p>
          </p:txBody>
        </p:sp>
      </p:grpSp>
      <p:sp>
        <p:nvSpPr>
          <p:cNvPr id="6" name="Freeform 6"/>
          <p:cNvSpPr/>
          <p:nvPr/>
        </p:nvSpPr>
        <p:spPr>
          <a:xfrm>
            <a:off x="2660600" y="4735867"/>
            <a:ext cx="1962501" cy="4249510"/>
          </a:xfrm>
          <a:custGeom>
            <a:avLst/>
            <a:gdLst/>
            <a:ahLst/>
            <a:cxnLst/>
            <a:rect l="l" t="t" r="r" b="b"/>
            <a:pathLst>
              <a:path w="1962501" h="4249510">
                <a:moveTo>
                  <a:pt x="0" y="0"/>
                </a:moveTo>
                <a:lnTo>
                  <a:pt x="1962501" y="0"/>
                </a:lnTo>
                <a:lnTo>
                  <a:pt x="1962501" y="4249510"/>
                </a:lnTo>
                <a:lnTo>
                  <a:pt x="0" y="4249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8242167" y="2816673"/>
            <a:ext cx="9319119" cy="5970270"/>
          </a:xfrm>
          <a:prstGeom prst="rect">
            <a:avLst/>
          </a:prstGeom>
        </p:spPr>
        <p:txBody>
          <a:bodyPr lIns="0" tIns="0" rIns="0" bIns="0" rtlCol="0" anchor="t">
            <a:spAutoFit/>
          </a:bodyPr>
          <a:lstStyle/>
          <a:p>
            <a:pPr algn="l">
              <a:lnSpc>
                <a:spcPts val="6719"/>
              </a:lnSpc>
            </a:pPr>
            <a:r>
              <a:rPr lang="en-US" sz="6399" b="1">
                <a:solidFill>
                  <a:srgbClr val="94DDDE"/>
                </a:solidFill>
                <a:latin typeface="Clear Sans Bold"/>
                <a:ea typeface="Clear Sans Bold"/>
                <a:cs typeface="Clear Sans Bold"/>
                <a:sym typeface="Clear Sans Bold"/>
              </a:rPr>
              <a:t>"With </a:t>
            </a:r>
            <a:r>
              <a:rPr lang="en-US" sz="6399" b="1">
                <a:solidFill>
                  <a:srgbClr val="F7B4A7"/>
                </a:solidFill>
                <a:latin typeface="Clear Sans Bold"/>
                <a:ea typeface="Clear Sans Bold"/>
                <a:cs typeface="Clear Sans Bold"/>
                <a:sym typeface="Clear Sans Bold"/>
              </a:rPr>
              <a:t>Auctionnest</a:t>
            </a:r>
            <a:r>
              <a:rPr lang="en-US" sz="6399" b="1">
                <a:solidFill>
                  <a:srgbClr val="94DDDE"/>
                </a:solidFill>
                <a:latin typeface="Clear Sans Bold"/>
                <a:ea typeface="Clear Sans Bold"/>
                <a:cs typeface="Clear Sans Bold"/>
                <a:sym typeface="Clear Sans Bold"/>
              </a:rPr>
              <a:t>, technology transforms auctions into a </a:t>
            </a:r>
            <a:r>
              <a:rPr lang="en-US" sz="6399" b="1">
                <a:solidFill>
                  <a:srgbClr val="F7B4A7"/>
                </a:solidFill>
                <a:latin typeface="Clear Sans Bold"/>
                <a:ea typeface="Clear Sans Bold"/>
                <a:cs typeface="Clear Sans Bold"/>
                <a:sym typeface="Clear Sans Bold"/>
              </a:rPr>
              <a:t>safer</a:t>
            </a:r>
            <a:r>
              <a:rPr lang="en-US" sz="6399" b="1">
                <a:solidFill>
                  <a:srgbClr val="94DDDE"/>
                </a:solidFill>
                <a:latin typeface="Clear Sans Bold"/>
                <a:ea typeface="Clear Sans Bold"/>
                <a:cs typeface="Clear Sans Bold"/>
                <a:sym typeface="Clear Sans Bold"/>
              </a:rPr>
              <a:t>, </a:t>
            </a:r>
            <a:r>
              <a:rPr lang="en-US" sz="6399" b="1">
                <a:solidFill>
                  <a:srgbClr val="F7B4A7"/>
                </a:solidFill>
                <a:latin typeface="Clear Sans Bold"/>
                <a:ea typeface="Clear Sans Bold"/>
                <a:cs typeface="Clear Sans Bold"/>
                <a:sym typeface="Clear Sans Bold"/>
              </a:rPr>
              <a:t>smarter</a:t>
            </a:r>
            <a:r>
              <a:rPr lang="en-US" sz="6399" b="1">
                <a:solidFill>
                  <a:srgbClr val="94DDDE"/>
                </a:solidFill>
                <a:latin typeface="Clear Sans Bold"/>
                <a:ea typeface="Clear Sans Bold"/>
                <a:cs typeface="Clear Sans Bold"/>
                <a:sym typeface="Clear Sans Bold"/>
              </a:rPr>
              <a:t>, and more seamless experience for buyers and sellers alike."</a:t>
            </a:r>
          </a:p>
        </p:txBody>
      </p:sp>
      <p:sp>
        <p:nvSpPr>
          <p:cNvPr id="3" name="Freeform 3"/>
          <p:cNvSpPr/>
          <p:nvPr/>
        </p:nvSpPr>
        <p:spPr>
          <a:xfrm>
            <a:off x="4610774" y="1441513"/>
            <a:ext cx="2645731" cy="1625922"/>
          </a:xfrm>
          <a:custGeom>
            <a:avLst/>
            <a:gdLst/>
            <a:ahLst/>
            <a:cxnLst/>
            <a:rect l="l" t="t" r="r" b="b"/>
            <a:pathLst>
              <a:path w="2645731" h="1625922">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879313" y="5316566"/>
            <a:ext cx="5758626" cy="4114800"/>
          </a:xfrm>
          <a:custGeom>
            <a:avLst/>
            <a:gdLst/>
            <a:ahLst/>
            <a:cxnLst/>
            <a:rect l="l" t="t" r="r" b="b"/>
            <a:pathLst>
              <a:path w="5758626" h="4114800">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6340312" y="-1788377"/>
            <a:ext cx="1491622" cy="3229890"/>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8242167" y="-1536821"/>
            <a:ext cx="3748344" cy="3073642"/>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566643" y="-2441088"/>
            <a:ext cx="4317873" cy="5892879"/>
          </a:xfrm>
          <a:custGeom>
            <a:avLst/>
            <a:gdLst/>
            <a:ahLst/>
            <a:cxnLst/>
            <a:rect l="l" t="t" r="r" b="b"/>
            <a:pathLst>
              <a:path w="4317873" h="5892879">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flipH="1">
            <a:off x="1742874" y="3067435"/>
            <a:ext cx="4597438" cy="2842053"/>
          </a:xfrm>
          <a:custGeom>
            <a:avLst/>
            <a:gdLst/>
            <a:ahLst/>
            <a:cxnLst/>
            <a:rect l="l" t="t" r="r" b="b"/>
            <a:pathLst>
              <a:path w="4597438" h="2842053">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962</Words>
  <Application>Microsoft Macintosh PowerPoint</Application>
  <PresentationFormat>Custom</PresentationFormat>
  <Paragraphs>62</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Clear Sans Bold</vt:lpstr>
      <vt:lpstr>Calibri</vt:lpstr>
      <vt:lpstr>Clear Sans</vt:lpstr>
      <vt:lpstr>Norwester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AuctionNest</dc:title>
  <cp:lastModifiedBy>Shaik, Sameer</cp:lastModifiedBy>
  <cp:revision>2</cp:revision>
  <dcterms:created xsi:type="dcterms:W3CDTF">2006-08-16T00:00:00Z</dcterms:created>
  <dcterms:modified xsi:type="dcterms:W3CDTF">2024-09-29T06:03:00Z</dcterms:modified>
  <dc:identifier>DAGSGhnLOs8</dc:identifier>
</cp:coreProperties>
</file>